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333300"/>
    <a:srgbClr val="84E0C4"/>
    <a:srgbClr val="DB25A7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5705565365975432E-2"/>
          <c:y val="3.9362952167885407E-2"/>
          <c:w val="0.95353137920315911"/>
          <c:h val="0.62366627157406895"/>
        </c:manualLayout>
      </c:layout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Количество</c:v>
                </c:pt>
              </c:strCache>
            </c:strRef>
          </c:tx>
          <c:invertIfNegative val="1"/>
          <c:dPt>
            <c:idx val="0"/>
            <c:invertIfNegative val="1"/>
            <c:bubble3D val="0"/>
            <c:spPr>
              <a:solidFill>
                <a:srgbClr val="00703C"/>
              </a:solidFill>
            </c:spPr>
            <c:extLst>
              <c:ext xmlns:c16="http://schemas.microsoft.com/office/drawing/2014/chart" uri="{C3380CC4-5D6E-409C-BE32-E72D297353CC}">
                <c16:uniqueId val="{00000001-1015-4B47-87E2-3B3F232449A4}"/>
              </c:ext>
            </c:extLst>
          </c:dPt>
          <c:dPt>
            <c:idx val="1"/>
            <c:invertIfNegative val="1"/>
            <c:bubble3D val="0"/>
            <c:spPr>
              <a:solidFill>
                <a:srgbClr val="FFC000"/>
              </a:solidFill>
            </c:spPr>
            <c:extLst>
              <c:ext xmlns:c16="http://schemas.microsoft.com/office/drawing/2014/chart" uri="{C3380CC4-5D6E-409C-BE32-E72D297353CC}">
                <c16:uniqueId val="{00000003-1015-4B47-87E2-3B3F232449A4}"/>
              </c:ext>
            </c:extLst>
          </c:dPt>
          <c:dPt>
            <c:idx val="2"/>
            <c:invertIfNegative val="1"/>
            <c:bubble3D val="0"/>
            <c:spPr>
              <a:solidFill>
                <a:schemeClr val="accent5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5-1015-4B47-87E2-3B3F232449A4}"/>
              </c:ext>
            </c:extLst>
          </c:dPt>
          <c:dPt>
            <c:idx val="3"/>
            <c:invertIfNegative val="1"/>
            <c:bubble3D val="0"/>
            <c:spPr>
              <a:solidFill>
                <a:schemeClr val="accent2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7-1015-4B47-87E2-3B3F232449A4}"/>
              </c:ext>
            </c:extLst>
          </c:dPt>
          <c:dPt>
            <c:idx val="4"/>
            <c:invertIfNegative val="1"/>
            <c:bubble3D val="0"/>
            <c:spPr>
              <a:solidFill>
                <a:srgbClr val="7030A0"/>
              </a:solidFill>
            </c:spPr>
            <c:extLst>
              <c:ext xmlns:c16="http://schemas.microsoft.com/office/drawing/2014/chart" uri="{C3380CC4-5D6E-409C-BE32-E72D297353CC}">
                <c16:uniqueId val="{00000009-1015-4B47-87E2-3B3F232449A4}"/>
              </c:ext>
            </c:extLst>
          </c:dPt>
          <c:dPt>
            <c:idx val="5"/>
            <c:invertIfNegative val="1"/>
            <c:bubble3D val="0"/>
            <c:spPr>
              <a:solidFill>
                <a:srgbClr val="84E0C4"/>
              </a:solidFill>
            </c:spPr>
            <c:extLst>
              <c:ext xmlns:c16="http://schemas.microsoft.com/office/drawing/2014/chart" uri="{C3380CC4-5D6E-409C-BE32-E72D297353CC}">
                <c16:uniqueId val="{0000000B-1015-4B47-87E2-3B3F232449A4}"/>
              </c:ext>
            </c:extLst>
          </c:dPt>
          <c:dPt>
            <c:idx val="6"/>
            <c:invertIfNegative val="1"/>
            <c:bubble3D val="0"/>
            <c:spPr>
              <a:solidFill>
                <a:srgbClr val="DB25A7"/>
              </a:solidFill>
            </c:spPr>
            <c:extLst>
              <c:ext xmlns:c16="http://schemas.microsoft.com/office/drawing/2014/chart" uri="{C3380CC4-5D6E-409C-BE32-E72D297353CC}">
                <c16:uniqueId val="{0000000D-1015-4B47-87E2-3B3F232449A4}"/>
              </c:ext>
            </c:extLst>
          </c:dPt>
          <c:dPt>
            <c:idx val="7"/>
            <c:invertIfNegative val="1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F-1015-4B47-87E2-3B3F232449A4}"/>
              </c:ext>
            </c:extLst>
          </c:dPt>
          <c:dPt>
            <c:idx val="8"/>
            <c:invertIfNegative val="1"/>
            <c:bubble3D val="0"/>
            <c:spPr>
              <a:solidFill>
                <a:srgbClr val="00703C"/>
              </a:solidFill>
            </c:spPr>
            <c:extLst>
              <c:ext xmlns:c16="http://schemas.microsoft.com/office/drawing/2014/chart" uri="{C3380CC4-5D6E-409C-BE32-E72D297353CC}">
                <c16:uniqueId val="{00000011-1015-4B47-87E2-3B3F232449A4}"/>
              </c:ext>
            </c:extLst>
          </c:dPt>
          <c:dPt>
            <c:idx val="9"/>
            <c:invertIfNegative val="1"/>
            <c:bubble3D val="0"/>
            <c:spPr>
              <a:solidFill>
                <a:schemeClr val="tx1"/>
              </a:solidFill>
            </c:spPr>
            <c:extLst>
              <c:ext xmlns:c16="http://schemas.microsoft.com/office/drawing/2014/chart" uri="{C3380CC4-5D6E-409C-BE32-E72D297353CC}">
                <c16:uniqueId val="{00000013-1015-4B47-87E2-3B3F232449A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Sheet1!$A$2:$A$12</c:f>
              <c:strCache>
                <c:ptCount val="11"/>
                <c:pt idx="0">
                  <c:v>Единая онлайн
платформа
"murojaat.gov.uz"</c:v>
                </c:pt>
                <c:pt idx="1">
                  <c:v>Веб-сайт /
телефон Доверия
Президента РУз</c:v>
                </c:pt>
                <c:pt idx="2">
                  <c:v>Телефон
доферия Банка</c:v>
                </c:pt>
                <c:pt idx="3">
                  <c:v>Обращение
через
Канцелярию</c:v>
                </c:pt>
                <c:pt idx="4">
                  <c:v>E-XAT /
LOTUS</c:v>
                </c:pt>
                <c:pt idx="5">
                  <c:v>Виртуальная
приёмная ПП</c:v>
                </c:pt>
                <c:pt idx="6">
                  <c:v>Корпоративная
почта Банка</c:v>
                </c:pt>
                <c:pt idx="7">
                  <c:v>ЭП "Открытый
диалог с
предпринимателями"</c:v>
                </c:pt>
                <c:pt idx="8">
                  <c:v>Прокуратура</c:v>
                </c:pt>
                <c:pt idx="9">
                  <c:v>Торгово-
промышленная
палата РУз</c:v>
                </c:pt>
                <c:pt idx="10">
                  <c:v>Комитет по 
развитию 
конкуренции и
защите прав
Потребителей РУз</c:v>
                </c:pt>
              </c:strCache>
            </c:str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70</c:v>
                </c:pt>
                <c:pt idx="1">
                  <c:v>48</c:v>
                </c:pt>
                <c:pt idx="2">
                  <c:v>46</c:v>
                </c:pt>
                <c:pt idx="3">
                  <c:v>35</c:v>
                </c:pt>
                <c:pt idx="4">
                  <c:v>27</c:v>
                </c:pt>
                <c:pt idx="5">
                  <c:v>12</c:v>
                </c:pt>
                <c:pt idx="6">
                  <c:v>12</c:v>
                </c:pt>
                <c:pt idx="7">
                  <c:v>3</c:v>
                </c:pt>
                <c:pt idx="8">
                  <c:v>2</c:v>
                </c:pt>
                <c:pt idx="9">
                  <c:v>1</c:v>
                </c:pt>
                <c:pt idx="1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1015-4B47-87E2-3B3F232449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Gridlines/>
        <c:numFmt formatCode="General" sourceLinked="0"/>
        <c:majorTickMark val="out"/>
        <c:minorTickMark val="none"/>
        <c:tickLblPos val="nextTo"/>
        <c:txPr>
          <a:bodyPr rot="0" vert="horz" anchor="ctr" anchorCtr="0"/>
          <a:lstStyle/>
          <a:p>
            <a:pPr>
              <a:defRPr sz="9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-2113994440"/>
        <c:crosses val="autoZero"/>
        <c:auto val="1"/>
        <c:lblAlgn val="ctr"/>
        <c:lblOffset val="100"/>
        <c:tickLblSkip val="1"/>
        <c:noMultiLvlLbl val="0"/>
      </c:catAx>
      <c:valAx>
        <c:axId val="-21139944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-2068027336"/>
        <c:crosses val="autoZero"/>
        <c:crossBetween val="between"/>
      </c:valAx>
    </c:plotArea>
    <c:plotVisOnly val="1"/>
    <c:dispBlanksAs val="gap"/>
    <c:showDLblsOverMax val="1"/>
  </c:chart>
  <c:txPr>
    <a:bodyPr/>
    <a:lstStyle/>
    <a:p>
      <a:pPr>
        <a:defRPr sz="9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DCC259-9902-4DBD-8783-529997F51313}" type="datetimeFigureOut">
              <a:rPr lang="ru-RU" smtClean="0"/>
              <a:t>08.10.2025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D91ABD-8F95-43BA-9D7C-1D5D2324CC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5815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289084-DB26-4E55-B0AB-ED72540A872C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50343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62397C-6E44-4FA9-A4C4-1D779A9A5F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CDB256A-18F0-4E54-84FC-3F1367DC2E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A645177-EAE1-4C2D-8BA1-63C5E329C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61509-F5E1-4308-9EBC-F211FAADBC8C}" type="datetimeFigureOut">
              <a:rPr lang="ru-RU" smtClean="0"/>
              <a:t>08.10.2025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DFF82F1-21B1-4736-AB12-F70CD58D7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1E6FF83-EC40-48DD-BDA5-9E69D219E6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59263-F44D-468B-8354-2E80EACF9D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94551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DDC435-BCCB-4A94-B3E3-2056E74029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CF12F0A-AF76-4525-A262-F4FC04AFA9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C5AC520-CC76-455C-9179-D2DBE8516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61509-F5E1-4308-9EBC-F211FAADBC8C}" type="datetimeFigureOut">
              <a:rPr lang="ru-RU" smtClean="0"/>
              <a:t>08.10.2025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A43A95B-58B3-4E9A-9B74-D742D4CE9F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EE1690A-5297-450A-8689-2DA3B1EB8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59263-F44D-468B-8354-2E80EACF9D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3072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FF868D3-DDF0-44C0-8BD2-7042CEEE15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CE836D8-7AFA-40BA-9FB3-B05B2B9A39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1018A33-8542-410D-A02D-EBE3A2B6C4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61509-F5E1-4308-9EBC-F211FAADBC8C}" type="datetimeFigureOut">
              <a:rPr lang="ru-RU" smtClean="0"/>
              <a:t>08.10.2025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5F827D5-8C3B-416D-8D51-58CB9D4982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9B67002-246F-44FB-893E-2A53B39139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59263-F44D-468B-8354-2E80EACF9D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772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980CA5-CCC0-4A2E-A0EC-E85481AE7D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8E15F85-B7AA-4937-8592-5C00D3C75A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36FB5A1-4A4F-4BD0-8B7E-BB3A0DB33E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61509-F5E1-4308-9EBC-F211FAADBC8C}" type="datetimeFigureOut">
              <a:rPr lang="ru-RU" smtClean="0"/>
              <a:t>08.10.2025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A5D855D-0DA5-4948-838E-8C3EF93596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C5670FD-9E00-4080-A510-DE00CFCB9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59263-F44D-468B-8354-2E80EACF9D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6688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07C952-D56A-4FF8-A884-D397610B03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3782E53-B00D-4FB5-9217-837EBB3195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12D946C-433A-426D-BF2B-FEDFDF498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61509-F5E1-4308-9EBC-F211FAADBC8C}" type="datetimeFigureOut">
              <a:rPr lang="ru-RU" smtClean="0"/>
              <a:t>08.10.2025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619407A-F786-4200-B7CE-30D5A1F00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E59D527-544D-4C0C-A661-552B83D80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59263-F44D-468B-8354-2E80EACF9D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6118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635A3C3-4E1A-418D-AE3E-1E08B567BC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33B2821-518F-473E-8AFB-43B52DF8DA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13D4E84-B265-4B23-835F-0F516F2897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8222C90-C657-4A17-B1CC-A36C2DBC00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61509-F5E1-4308-9EBC-F211FAADBC8C}" type="datetimeFigureOut">
              <a:rPr lang="ru-RU" smtClean="0"/>
              <a:t>08.10.2025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C949500-F625-4CE5-A0AD-6F99CD72A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ED0D39B-9DBF-41A1-BA40-36FE1683D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59263-F44D-468B-8354-2E80EACF9D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5847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C0F6A3-0771-47E8-BF97-EED5597B1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ACCEC94-3DF2-46BA-8C23-6D3EBB9947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B270033-CE3D-45E8-B31F-D9FEF467A0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E25808EF-1B9D-402F-8D7F-2CE1B7AE61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7D5B1223-F78F-4C4C-9B59-36D0753D24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47E88D20-C92A-4D21-B59B-584B7A8AA1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61509-F5E1-4308-9EBC-F211FAADBC8C}" type="datetimeFigureOut">
              <a:rPr lang="ru-RU" smtClean="0"/>
              <a:t>08.10.2025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D38901E4-685D-43E0-84EF-EC5769C5E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D9B42A7A-7477-4396-8635-882B0088A3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59263-F44D-468B-8354-2E80EACF9D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9839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E10C11-93DB-4993-9235-6D0FED8B9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E5C60FBA-309B-4BFA-80CC-12CCA6ECB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61509-F5E1-4308-9EBC-F211FAADBC8C}" type="datetimeFigureOut">
              <a:rPr lang="ru-RU" smtClean="0"/>
              <a:t>08.10.2025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9B66C9EB-23F6-4796-921E-1F86D376CC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80408E92-34E5-4324-B16A-6CE1BE713C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59263-F44D-468B-8354-2E80EACF9D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7291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A9EF393B-AAA3-4A0B-9EEB-0F03548B79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61509-F5E1-4308-9EBC-F211FAADBC8C}" type="datetimeFigureOut">
              <a:rPr lang="ru-RU" smtClean="0"/>
              <a:t>08.10.2025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27E9BD91-9D7D-43E8-AEB6-ED2C6EA997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6294EAE-66D3-446F-A7C8-B99400F69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59263-F44D-468B-8354-2E80EACF9D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1335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AEDF0E-D4CE-4FD6-A231-79EF37AC9E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6A3F774-4598-4796-8B3E-AF998C1C41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A276B82-4296-4F89-BB80-429EA58212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1604FEB-D427-4A00-B311-922428D1AE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61509-F5E1-4308-9EBC-F211FAADBC8C}" type="datetimeFigureOut">
              <a:rPr lang="ru-RU" smtClean="0"/>
              <a:t>08.10.2025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E3014C3-6AFA-4546-B6D8-3EF4DE756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7C36AB2-CBCB-4ED3-A086-F42D16A84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59263-F44D-468B-8354-2E80EACF9D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0886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8F08A7-6704-408F-8CE5-72D07B0814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110D6E4A-199A-4BB1-917E-59E254B51D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7DB0DDE-BED4-45DC-8C41-F0A0E31A71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D357AE5-9502-4B19-8508-343618077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61509-F5E1-4308-9EBC-F211FAADBC8C}" type="datetimeFigureOut">
              <a:rPr lang="ru-RU" smtClean="0"/>
              <a:t>08.10.2025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0C60559-7F3C-4E0A-8966-7BBD78AB13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E71207D-03C9-4DCA-ABA4-A8C16D313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59263-F44D-468B-8354-2E80EACF9D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0674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D54384-E749-4E9A-91CC-1F857A349E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BE1106A-BB12-446B-999A-C2741EA6EF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21985C9-5699-4C0E-BC6C-841B0F7A2C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661509-F5E1-4308-9EBC-F211FAADBC8C}" type="datetimeFigureOut">
              <a:rPr lang="ru-RU" smtClean="0"/>
              <a:t>08.10.2025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1C20819-1D2A-4AEE-8E7F-59CEAD91D4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12ED6C8-94BF-4EA9-951E-647C575859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159263-F44D-468B-8354-2E80EACF9D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9962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2">
            <a:extLst>
              <a:ext uri="{FF2B5EF4-FFF2-40B4-BE49-F238E27FC236}">
                <a16:creationId xmlns:a16="http://schemas.microsoft.com/office/drawing/2014/main" id="{D4688B6C-97AC-4E2B-9BAC-070AAC186C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3782906"/>
              </p:ext>
            </p:extLst>
          </p:nvPr>
        </p:nvGraphicFramePr>
        <p:xfrm>
          <a:off x="1152144" y="2314225"/>
          <a:ext cx="10131552" cy="42968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6" name="Image 2" descr="preencoded.png">
            <a:extLst>
              <a:ext uri="{FF2B5EF4-FFF2-40B4-BE49-F238E27FC236}">
                <a16:creationId xmlns:a16="http://schemas.microsoft.com/office/drawing/2014/main" id="{51AAD7D6-2A27-4BFE-8AC7-44B726AF71B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859166" y="75491"/>
            <a:ext cx="1777501" cy="564053"/>
          </a:xfrm>
          <a:prstGeom prst="rect">
            <a:avLst/>
          </a:prstGeom>
        </p:spPr>
      </p:pic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2E1963EF-5F5C-49E1-9CF9-D0E1BF287536}"/>
              </a:ext>
            </a:extLst>
          </p:cNvPr>
          <p:cNvCxnSpPr/>
          <p:nvPr/>
        </p:nvCxnSpPr>
        <p:spPr>
          <a:xfrm flipV="1">
            <a:off x="859166" y="639544"/>
            <a:ext cx="10686727" cy="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32420FDE-0107-4657-AF27-71567D981012}"/>
              </a:ext>
            </a:extLst>
          </p:cNvPr>
          <p:cNvSpPr/>
          <p:nvPr/>
        </p:nvSpPr>
        <p:spPr>
          <a:xfrm>
            <a:off x="859166" y="734150"/>
            <a:ext cx="10686727" cy="1161938"/>
          </a:xfrm>
          <a:prstGeom prst="rect">
            <a:avLst/>
          </a:prstGeom>
          <a:solidFill>
            <a:srgbClr val="028367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uz-Cyrl-UZ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квартал 2025 года в АКБ "TENGE BANK" </a:t>
            </a:r>
          </a:p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поступило </a:t>
            </a:r>
            <a:r>
              <a:rPr lang="ru-RU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r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обращений от физических и юридических лиц.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7CEDACE2-E23A-453C-A9C2-558CB644D566}"/>
              </a:ext>
            </a:extLst>
          </p:cNvPr>
          <p:cNvSpPr/>
          <p:nvPr/>
        </p:nvSpPr>
        <p:spPr>
          <a:xfrm>
            <a:off x="842399" y="1896094"/>
            <a:ext cx="1068672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Каналы поступления обращений</a:t>
            </a:r>
          </a:p>
        </p:txBody>
      </p:sp>
    </p:spTree>
    <p:extLst>
      <p:ext uri="{BB962C8B-B14F-4D97-AF65-F5344CB8AC3E}">
        <p14:creationId xmlns:p14="http://schemas.microsoft.com/office/powerpoint/2010/main" val="44059251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1210</TotalTime>
  <Words>25</Words>
  <Application>Microsoft Office PowerPoint</Application>
  <PresentationFormat>Широкоэкранный</PresentationFormat>
  <Paragraphs>4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Zuxra Rasulova</dc:creator>
  <cp:lastModifiedBy>Миралиев Мирсарвар</cp:lastModifiedBy>
  <cp:revision>68</cp:revision>
  <dcterms:created xsi:type="dcterms:W3CDTF">2025-04-07T07:08:13Z</dcterms:created>
  <dcterms:modified xsi:type="dcterms:W3CDTF">2025-10-08T07:48:34Z</dcterms:modified>
</cp:coreProperties>
</file>